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6" r:id="rId3"/>
    <p:sldId id="271" r:id="rId4"/>
    <p:sldId id="272" r:id="rId5"/>
    <p:sldId id="273" r:id="rId6"/>
    <p:sldId id="274" r:id="rId7"/>
    <p:sldId id="276" r:id="rId8"/>
    <p:sldId id="257" r:id="rId9"/>
    <p:sldId id="259" r:id="rId10"/>
    <p:sldId id="260" r:id="rId11"/>
    <p:sldId id="261" r:id="rId12"/>
    <p:sldId id="27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váth Mónika Magdolna" initials="HM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 dirty="0"/>
          </a:p>
        </p:txBody>
      </p:sp>
      <p:pic>
        <p:nvPicPr>
          <p:cNvPr id="1026" name="Picture 2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325" b="30439"/>
          <a:stretch/>
        </p:blipFill>
        <p:spPr bwMode="auto">
          <a:xfrm>
            <a:off x="611560" y="233735"/>
            <a:ext cx="1440160" cy="7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72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04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81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821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81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37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766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604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77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65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96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94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07F0-AF27-4123-81E6-7B68AAD089C7}" type="datetimeFigureOut">
              <a:rPr lang="hu-HU" smtClean="0"/>
              <a:t>2019.04.30.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2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800200"/>
          </a:xfrm>
        </p:spPr>
        <p:txBody>
          <a:bodyPr/>
          <a:lstStyle/>
          <a:p>
            <a:pPr algn="ctr"/>
            <a:r>
              <a:rPr lang="hu-HU" b="1" dirty="0" smtClean="0"/>
              <a:t>Közbeszerzési </a:t>
            </a:r>
            <a:r>
              <a:rPr lang="hu-HU" b="1" dirty="0"/>
              <a:t>S</a:t>
            </a:r>
            <a:r>
              <a:rPr lang="hu-HU" b="1" dirty="0" smtClean="0"/>
              <a:t>zakmai Napok 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345638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hu-HU" sz="38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Szerződések teljesítése és azok módosítása építési beruházások esetén</a:t>
            </a:r>
          </a:p>
          <a:p>
            <a:pPr algn="ctr"/>
            <a:endParaRPr lang="hu-HU" sz="2900" b="1" dirty="0" smtClean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hu-HU" sz="29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Dr. Demkó Ivett</a:t>
            </a:r>
          </a:p>
          <a:p>
            <a:pPr algn="ctr"/>
            <a:r>
              <a:rPr lang="hu-HU" sz="29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Főosztályvezető</a:t>
            </a:r>
          </a:p>
          <a:p>
            <a:pPr algn="ctr"/>
            <a:r>
              <a:rPr lang="hu-HU" sz="29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Jogi és Kodifikációs Főosztály</a:t>
            </a:r>
          </a:p>
          <a:p>
            <a:pPr algn="ctr"/>
            <a:r>
              <a:rPr lang="hu-HU" sz="29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Pénzügyminisztérium</a:t>
            </a:r>
            <a:endParaRPr lang="hu-HU" sz="2900" b="1" dirty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hu-HU" sz="2900" b="1" dirty="0" smtClean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hu-HU" sz="2900" b="1" dirty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hu-HU" sz="29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2019</a:t>
            </a:r>
            <a:r>
              <a:rPr lang="hu-HU" sz="29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. május 3</a:t>
            </a:r>
            <a:r>
              <a:rPr lang="hu-HU" sz="29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ctr"/>
            <a:endParaRPr lang="hu-HU" sz="2000" b="1" dirty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Szerződésmódosítás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579296" cy="43924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algn="just">
              <a:buFontTx/>
              <a:buNone/>
            </a:pPr>
            <a:endParaRPr lang="hu-HU" altLang="hu-HU" sz="12800" dirty="0" smtClean="0"/>
          </a:p>
          <a:p>
            <a:pPr algn="just">
              <a:buFontTx/>
              <a:buNone/>
            </a:pPr>
            <a:r>
              <a:rPr lang="hu-HU" altLang="hu-HU" sz="12800" dirty="0" smtClean="0"/>
              <a:t>D.25/7/2017. – 141. § (4) bekezdés b) pont</a:t>
            </a:r>
          </a:p>
          <a:p>
            <a:pPr algn="just">
              <a:buNone/>
            </a:pPr>
            <a:endParaRPr lang="hu-HU" altLang="hu-HU" sz="12800" dirty="0" smtClean="0"/>
          </a:p>
          <a:p>
            <a:pPr algn="just">
              <a:buNone/>
            </a:pPr>
            <a:r>
              <a:rPr lang="hu-HU" altLang="hu-HU" sz="12800" dirty="0" smtClean="0"/>
              <a:t>D</a:t>
            </a:r>
            <a:r>
              <a:rPr lang="hu-HU" altLang="hu-HU" sz="12800" dirty="0"/>
              <a:t>. 385/24/2018. – 141. § (4) bekezdés c) pont </a:t>
            </a:r>
            <a:r>
              <a:rPr lang="hu-HU" altLang="hu-HU" sz="12800" dirty="0" err="1"/>
              <a:t>ca</a:t>
            </a:r>
            <a:r>
              <a:rPr lang="hu-HU" altLang="hu-HU" sz="12800" dirty="0"/>
              <a:t>) alpont</a:t>
            </a:r>
          </a:p>
          <a:p>
            <a:pPr algn="just">
              <a:buFontTx/>
              <a:buNone/>
            </a:pPr>
            <a:endParaRPr lang="hu-HU" altLang="hu-HU" sz="12800" dirty="0"/>
          </a:p>
          <a:p>
            <a:pPr algn="just">
              <a:buFontTx/>
              <a:buNone/>
            </a:pPr>
            <a:r>
              <a:rPr lang="hu-HU" altLang="hu-HU" sz="12800" dirty="0" smtClean="0"/>
              <a:t>D.357/8/2018. – 141. § (6) bekezdés b) pont</a:t>
            </a:r>
          </a:p>
          <a:p>
            <a:pPr algn="just">
              <a:buFontTx/>
              <a:buNone/>
            </a:pPr>
            <a:endParaRPr lang="hu-HU" altLang="hu-HU" sz="12800" dirty="0" smtClean="0"/>
          </a:p>
          <a:p>
            <a:pPr algn="just">
              <a:buFontTx/>
              <a:buNone/>
            </a:pPr>
            <a:endParaRPr lang="hu-HU" altLang="hu-HU" sz="11200" dirty="0" smtClean="0"/>
          </a:p>
          <a:p>
            <a:pPr algn="just">
              <a:buFontTx/>
              <a:buNone/>
            </a:pPr>
            <a:endParaRPr lang="hu-HU" sz="11200" dirty="0"/>
          </a:p>
          <a:p>
            <a:pPr marL="0" indent="0">
              <a:buNone/>
            </a:pPr>
            <a:endParaRPr lang="hu-HU" sz="11200" dirty="0" smtClean="0"/>
          </a:p>
          <a:p>
            <a:pPr marL="0" indent="0">
              <a:buNone/>
            </a:pPr>
            <a:endParaRPr lang="hu-HU" sz="112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90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579296" cy="43924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algn="just">
              <a:buFontTx/>
              <a:buNone/>
            </a:pPr>
            <a:endParaRPr lang="hu-HU" altLang="hu-HU" sz="12800" dirty="0" smtClean="0"/>
          </a:p>
          <a:p>
            <a:pPr algn="just">
              <a:buFontTx/>
              <a:buNone/>
            </a:pPr>
            <a:endParaRPr lang="hu-HU" altLang="hu-HU" sz="12800" dirty="0" smtClean="0"/>
          </a:p>
          <a:p>
            <a:pPr algn="just">
              <a:buFontTx/>
              <a:buNone/>
            </a:pPr>
            <a:endParaRPr lang="hu-HU" altLang="hu-HU" sz="12800" dirty="0"/>
          </a:p>
          <a:p>
            <a:pPr algn="ctr">
              <a:buFontTx/>
              <a:buNone/>
            </a:pPr>
            <a:r>
              <a:rPr lang="hu-HU" altLang="hu-HU" sz="12800" b="1" i="1" dirty="0" smtClean="0">
                <a:solidFill>
                  <a:srgbClr val="CC9900"/>
                </a:solidFill>
              </a:rPr>
              <a:t>KÖSZÖNÖM MEGTISZTELŐ FIGYELMÜKET!</a:t>
            </a:r>
          </a:p>
          <a:p>
            <a:pPr algn="just">
              <a:buFontTx/>
              <a:buNone/>
            </a:pPr>
            <a:endParaRPr lang="hu-HU" altLang="hu-HU" sz="11200" dirty="0" smtClean="0"/>
          </a:p>
          <a:p>
            <a:pPr algn="just">
              <a:buFontTx/>
              <a:buNone/>
            </a:pPr>
            <a:endParaRPr lang="hu-HU" sz="11200" dirty="0"/>
          </a:p>
          <a:p>
            <a:pPr marL="0" indent="0">
              <a:buNone/>
            </a:pPr>
            <a:endParaRPr lang="hu-HU" sz="11200" dirty="0" smtClean="0"/>
          </a:p>
          <a:p>
            <a:pPr marL="0" indent="0">
              <a:buNone/>
            </a:pPr>
            <a:endParaRPr lang="hu-HU" sz="112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044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Pótmunka, többletmunka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579296" cy="45365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altLang="en-US" sz="9600" b="1" dirty="0" smtClean="0"/>
              <a:t>Pótmunka és </a:t>
            </a:r>
            <a:r>
              <a:rPr lang="hu-HU" altLang="en-US" sz="9600" b="1" dirty="0"/>
              <a:t>többletmunka fogalma</a:t>
            </a:r>
          </a:p>
          <a:p>
            <a:pPr marL="0" indent="0" algn="just">
              <a:buNone/>
              <a:defRPr/>
            </a:pPr>
            <a:endParaRPr lang="hu-HU" altLang="en-US" sz="9600" b="1" dirty="0" smtClean="0"/>
          </a:p>
          <a:p>
            <a:pPr marL="0" indent="0" algn="just">
              <a:buNone/>
              <a:defRPr/>
            </a:pPr>
            <a:r>
              <a:rPr lang="hu-HU" altLang="en-US" sz="9600" b="1" dirty="0" smtClean="0"/>
              <a:t>191/2009</a:t>
            </a:r>
            <a:r>
              <a:rPr lang="hu-HU" altLang="en-US" sz="9600" b="1" dirty="0"/>
              <a:t>. (IX. 15.) Kormányrendelet</a:t>
            </a:r>
            <a:r>
              <a:rPr lang="hu-HU" altLang="en-US" sz="9600" b="1" dirty="0" smtClean="0"/>
              <a:t>:</a:t>
            </a:r>
          </a:p>
          <a:p>
            <a:pPr marL="0" indent="0" algn="just">
              <a:buFontTx/>
              <a:buNone/>
              <a:defRPr/>
            </a:pPr>
            <a:r>
              <a:rPr lang="hu-HU" altLang="en-US" sz="9600" b="1" dirty="0" smtClean="0"/>
              <a:t>többletmunka</a:t>
            </a:r>
            <a:r>
              <a:rPr lang="hu-HU" altLang="en-US" sz="9600" b="1" dirty="0"/>
              <a:t>: </a:t>
            </a:r>
            <a:r>
              <a:rPr lang="hu-HU" sz="9600" dirty="0"/>
              <a:t>a szerződéskötés alapját képező (ajánlatkérési vagy kivitelezési) dokumentációban kimutathatóan meglévő, a vállalkozó kivitelező által készített árazott tételes költségvetésben szereplő tétel, amelynek mennyisége előre nem látható műszaki szükségességből növekszik</a:t>
            </a:r>
            <a:r>
              <a:rPr lang="hu-HU" sz="9600" dirty="0" smtClean="0"/>
              <a:t>,</a:t>
            </a:r>
          </a:p>
          <a:p>
            <a:pPr marL="0" indent="0" algn="just">
              <a:buFontTx/>
              <a:buNone/>
              <a:defRPr/>
            </a:pPr>
            <a:endParaRPr lang="hu-HU" altLang="en-US" sz="800" b="1" dirty="0"/>
          </a:p>
          <a:p>
            <a:pPr marL="0" indent="0" algn="just">
              <a:buFontTx/>
              <a:buNone/>
              <a:defRPr/>
            </a:pPr>
            <a:endParaRPr lang="hu-HU" altLang="en-US" sz="800" b="1" dirty="0" smtClean="0"/>
          </a:p>
          <a:p>
            <a:pPr marL="0" indent="0" algn="just">
              <a:buFontTx/>
              <a:buNone/>
              <a:defRPr/>
            </a:pPr>
            <a:endParaRPr lang="hu-HU" altLang="en-US" sz="800" b="1" dirty="0"/>
          </a:p>
          <a:p>
            <a:pPr marL="0" indent="0" algn="just">
              <a:buFontTx/>
              <a:buNone/>
              <a:defRPr/>
            </a:pPr>
            <a:r>
              <a:rPr lang="hu-HU" altLang="en-US" sz="9600" b="1" dirty="0" smtClean="0"/>
              <a:t>pótmunka</a:t>
            </a:r>
            <a:r>
              <a:rPr lang="hu-HU" altLang="en-US" sz="9600" b="1" dirty="0"/>
              <a:t>: </a:t>
            </a:r>
            <a:r>
              <a:rPr lang="hu-HU" altLang="en-US" sz="9600" dirty="0"/>
              <a:t>a szerződés alapját képező dokumentációban nem </a:t>
            </a:r>
            <a:r>
              <a:rPr lang="hu-HU" altLang="en-US" sz="9600" dirty="0" smtClean="0"/>
              <a:t>szereplő, </a:t>
            </a:r>
            <a:r>
              <a:rPr lang="hu-HU" sz="9600" dirty="0"/>
              <a:t>előre nem látható műszaki szükségességből külön megrendelt </a:t>
            </a:r>
            <a:r>
              <a:rPr lang="hu-HU" sz="9600" dirty="0" smtClean="0"/>
              <a:t>tétel</a:t>
            </a:r>
            <a:r>
              <a:rPr lang="hu-HU" altLang="en-US" sz="9600" dirty="0" smtClean="0"/>
              <a:t>.</a:t>
            </a:r>
            <a:endParaRPr lang="hu-HU" altLang="en-US" sz="9600" dirty="0"/>
          </a:p>
          <a:p>
            <a:pPr marL="0" indent="0" algn="just">
              <a:buFontTx/>
              <a:buNone/>
              <a:defRPr/>
            </a:pPr>
            <a:r>
              <a:rPr lang="hu-HU" altLang="en-US" sz="9600" dirty="0"/>
              <a:t>- Ptk. fogalmai.</a:t>
            </a:r>
          </a:p>
          <a:p>
            <a:pPr algn="just">
              <a:buFontTx/>
              <a:buNone/>
            </a:pPr>
            <a:endParaRPr lang="hu-HU" sz="11200" dirty="0"/>
          </a:p>
          <a:p>
            <a:pPr marL="0" indent="0">
              <a:buNone/>
            </a:pPr>
            <a:endParaRPr lang="hu-HU" sz="11200" dirty="0" smtClean="0"/>
          </a:p>
          <a:p>
            <a:pPr marL="0" indent="0">
              <a:buNone/>
            </a:pPr>
            <a:endParaRPr lang="hu-HU" sz="112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708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Pótmunka, többletmunka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8579296" cy="45365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algn="just">
              <a:buFontTx/>
              <a:buNone/>
            </a:pPr>
            <a:r>
              <a:rPr lang="hu-HU" altLang="hu-HU" sz="9600" b="1" dirty="0" smtClean="0"/>
              <a:t>Ptk.:</a:t>
            </a:r>
          </a:p>
          <a:p>
            <a:pPr algn="just">
              <a:buFontTx/>
              <a:buNone/>
            </a:pPr>
            <a:endParaRPr lang="hu-HU" altLang="hu-HU" sz="9600" dirty="0" smtClean="0"/>
          </a:p>
          <a:p>
            <a:pPr marL="0" indent="0">
              <a:buNone/>
            </a:pPr>
            <a:r>
              <a:rPr lang="hu-HU" sz="9600" b="1" dirty="0"/>
              <a:t>6:244. § </a:t>
            </a:r>
            <a:r>
              <a:rPr lang="hu-HU" sz="9600" i="1" dirty="0"/>
              <a:t>[Többletmunka. Pótmunka]</a:t>
            </a:r>
            <a:endParaRPr lang="hu-HU" sz="9600" dirty="0"/>
          </a:p>
          <a:p>
            <a:pPr marL="0" indent="0" algn="just">
              <a:buNone/>
            </a:pPr>
            <a:r>
              <a:rPr lang="hu-HU" sz="9600" dirty="0" smtClean="0"/>
              <a:t>(1) A </a:t>
            </a:r>
            <a:r>
              <a:rPr lang="hu-HU" sz="9600" dirty="0"/>
              <a:t>vállalkozó köteles elvégezni a vállalkozási szerződés tartalmát képező, de a vállalkozói díj meghatározásánál figyelembe nem vett munkát és az olyan munkát is, amely nélkül a mű rendeltetésszerű használatra alkalmas megvalósítása nem történhet meg (többletmunka</a:t>
            </a:r>
            <a:r>
              <a:rPr lang="hu-HU" sz="9600" dirty="0" smtClean="0"/>
              <a:t>).</a:t>
            </a:r>
          </a:p>
          <a:p>
            <a:pPr marL="0" indent="0" algn="just">
              <a:buNone/>
            </a:pPr>
            <a:endParaRPr lang="hu-HU" sz="9600" dirty="0"/>
          </a:p>
          <a:p>
            <a:pPr marL="0" indent="0" algn="just">
              <a:buNone/>
            </a:pPr>
            <a:r>
              <a:rPr lang="hu-HU" sz="9600" dirty="0"/>
              <a:t>(2) A vállalkozó köteles elvégezni az utólag megrendelt, különösen tervmódosítás miatt szükségessé váló munkát is, ha annak elvégzése nem teszi feladatát aránytalanul terhesebbé (pótmunka).</a:t>
            </a:r>
          </a:p>
          <a:p>
            <a:pPr algn="just">
              <a:buFontTx/>
              <a:buNone/>
            </a:pPr>
            <a:endParaRPr lang="hu-HU" sz="9600" dirty="0"/>
          </a:p>
          <a:p>
            <a:pPr marL="0" indent="0">
              <a:buNone/>
            </a:pPr>
            <a:endParaRPr lang="hu-HU" sz="11200" dirty="0" smtClean="0"/>
          </a:p>
          <a:p>
            <a:pPr marL="0" indent="0">
              <a:buNone/>
            </a:pPr>
            <a:endParaRPr lang="hu-HU" sz="112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34116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Pótmunka, többletmunka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579296" cy="43924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altLang="en-US" sz="9600" dirty="0"/>
              <a:t>A </a:t>
            </a:r>
            <a:r>
              <a:rPr lang="hu-HU" altLang="en-US" sz="9600" b="1" i="1" dirty="0"/>
              <a:t>pótmunkák</a:t>
            </a:r>
            <a:r>
              <a:rPr lang="hu-HU" altLang="en-US" sz="9600" dirty="0"/>
              <a:t> körébe az alábbi három kategóriába tartozó munkák tartoznak: </a:t>
            </a:r>
          </a:p>
          <a:p>
            <a:pPr algn="just">
              <a:defRPr/>
            </a:pPr>
            <a:r>
              <a:rPr lang="hu-HU" altLang="en-US" sz="9600" u="sng" dirty="0"/>
              <a:t>utólag megrendelt munkák </a:t>
            </a:r>
          </a:p>
          <a:p>
            <a:pPr algn="just">
              <a:defRPr/>
            </a:pPr>
            <a:r>
              <a:rPr lang="hu-HU" altLang="en-US" sz="9600" u="sng" dirty="0"/>
              <a:t>tervmódosítás folytán felmerült munkák </a:t>
            </a:r>
          </a:p>
          <a:p>
            <a:pPr algn="just">
              <a:defRPr/>
            </a:pPr>
            <a:r>
              <a:rPr lang="hu-HU" altLang="en-US" sz="9600" u="sng" dirty="0"/>
              <a:t>műszaki szükségességből elvégzett munkák </a:t>
            </a:r>
          </a:p>
          <a:p>
            <a:pPr algn="just">
              <a:defRPr/>
            </a:pPr>
            <a:endParaRPr lang="hu-HU" altLang="en-US" sz="9600" u="sng" dirty="0"/>
          </a:p>
          <a:p>
            <a:pPr marL="0" indent="0" algn="just">
              <a:buFontTx/>
              <a:buNone/>
              <a:defRPr/>
            </a:pPr>
            <a:r>
              <a:rPr lang="hu-HU" altLang="en-US" sz="9600" b="1" dirty="0" smtClean="0"/>
              <a:t>Lényeges </a:t>
            </a:r>
            <a:r>
              <a:rPr lang="hu-HU" altLang="en-US" sz="9600" b="1" dirty="0"/>
              <a:t>szempont, hogy </a:t>
            </a:r>
            <a:r>
              <a:rPr lang="hu-HU" altLang="en-US" sz="9600" dirty="0"/>
              <a:t>a pótmunka esetén a munkák hiányát ezen esetekben nem az a körülmény okozza, hogy a felek gondatlanságból nem számoltak ezen munkálat szükségességével, hanem az, hogy a munka jellege, természete miatt ezeket </a:t>
            </a:r>
            <a:r>
              <a:rPr lang="hu-HU" altLang="en-US" sz="9600" i="1" u="sng" dirty="0"/>
              <a:t>előre nem lehetett látni </a:t>
            </a:r>
            <a:r>
              <a:rPr lang="hu-HU" altLang="en-US" sz="9600" dirty="0"/>
              <a:t>(a felek gondos eljárása mellett sem)!</a:t>
            </a:r>
          </a:p>
          <a:p>
            <a:pPr algn="just">
              <a:buFontTx/>
              <a:buNone/>
            </a:pPr>
            <a:endParaRPr lang="hu-HU" altLang="hu-HU" sz="11200" u="sng" dirty="0" smtClean="0"/>
          </a:p>
          <a:p>
            <a:pPr algn="just">
              <a:buFontTx/>
              <a:buNone/>
            </a:pPr>
            <a:endParaRPr lang="hu-HU" sz="11200" dirty="0"/>
          </a:p>
          <a:p>
            <a:pPr marL="0" indent="0">
              <a:buNone/>
            </a:pPr>
            <a:endParaRPr lang="hu-HU" sz="11200" dirty="0" smtClean="0"/>
          </a:p>
          <a:p>
            <a:pPr marL="0" indent="0">
              <a:buNone/>
            </a:pPr>
            <a:endParaRPr lang="hu-HU" sz="112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77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Pótmunka, többletmunka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579296" cy="43924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altLang="en-US" sz="9600" b="1" dirty="0"/>
              <a:t>Pótmunka, többletmunka közös jellemzői:</a:t>
            </a:r>
          </a:p>
          <a:p>
            <a:pPr algn="just">
              <a:defRPr/>
            </a:pPr>
            <a:r>
              <a:rPr lang="hu-HU" altLang="en-US" sz="9600" dirty="0"/>
              <a:t>a vállalkozó mindkettőt köteles elvégezni, </a:t>
            </a:r>
          </a:p>
          <a:p>
            <a:pPr algn="just">
              <a:defRPr/>
            </a:pPr>
            <a:r>
              <a:rPr lang="hu-HU" altLang="en-US" sz="9600" dirty="0"/>
              <a:t>annak elvégzése nélkül a szerződés eredménye nem jöhetne létre!</a:t>
            </a:r>
          </a:p>
          <a:p>
            <a:pPr marL="0" indent="0" algn="just">
              <a:buFontTx/>
              <a:buNone/>
              <a:defRPr/>
            </a:pPr>
            <a:r>
              <a:rPr lang="hu-HU" altLang="en-US" sz="9600" b="1" dirty="0"/>
              <a:t>Elhatárolás:</a:t>
            </a:r>
          </a:p>
          <a:p>
            <a:pPr algn="just">
              <a:defRPr/>
            </a:pPr>
            <a:r>
              <a:rPr lang="hu-HU" altLang="en-US" sz="9600" dirty="0"/>
              <a:t>a felek szerződéskori akarata kiterjedt-e az adott munka elvégzésére, vagy sem?</a:t>
            </a:r>
          </a:p>
          <a:p>
            <a:pPr algn="just">
              <a:defRPr/>
            </a:pPr>
            <a:r>
              <a:rPr lang="hu-HU" altLang="en-US" sz="9600" dirty="0"/>
              <a:t>Többletmunka kizárólag mennyiségi többlet lehet, pótmunka viszont új munkanem is!</a:t>
            </a:r>
          </a:p>
          <a:p>
            <a:pPr algn="just">
              <a:defRPr/>
            </a:pPr>
            <a:r>
              <a:rPr lang="hu-HU" altLang="en-US" sz="9600" dirty="0"/>
              <a:t>Nem követelhető ellenérték, ha számolni kellett volna kellő gondosság mellett a munka elvégzésével az ajánlat megtétele során! </a:t>
            </a:r>
          </a:p>
          <a:p>
            <a:pPr algn="just">
              <a:buFontTx/>
              <a:buNone/>
            </a:pPr>
            <a:endParaRPr lang="hu-HU" altLang="hu-HU" sz="11200" u="sng" dirty="0" smtClean="0"/>
          </a:p>
          <a:p>
            <a:pPr algn="just">
              <a:buFontTx/>
              <a:buNone/>
            </a:pPr>
            <a:endParaRPr lang="hu-HU" sz="11200" dirty="0"/>
          </a:p>
          <a:p>
            <a:pPr marL="0" indent="0">
              <a:buNone/>
            </a:pPr>
            <a:endParaRPr lang="hu-HU" sz="11200" dirty="0" smtClean="0"/>
          </a:p>
          <a:p>
            <a:pPr marL="0" indent="0">
              <a:buNone/>
            </a:pPr>
            <a:endParaRPr lang="hu-HU" sz="112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48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 Pótmunka</a:t>
            </a:r>
            <a:r>
              <a:rPr lang="hu-HU" dirty="0"/>
              <a:t>, többletmunka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8579296" cy="48245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 algn="ctr">
              <a:buNone/>
              <a:defRPr/>
            </a:pPr>
            <a:r>
              <a:rPr lang="hu-HU" altLang="en-US" sz="9600" b="1" dirty="0" smtClean="0"/>
              <a:t>  Pótmunka</a:t>
            </a:r>
            <a:r>
              <a:rPr lang="hu-HU" altLang="en-US" sz="9600" b="1" dirty="0"/>
              <a:t>, többletmunka elszámolása</a:t>
            </a:r>
          </a:p>
          <a:p>
            <a:pPr marL="0" indent="0" algn="just">
              <a:buFontTx/>
              <a:buNone/>
              <a:defRPr/>
            </a:pPr>
            <a:endParaRPr lang="hu-HU" altLang="en-US" sz="9600" b="1" dirty="0" smtClean="0"/>
          </a:p>
          <a:p>
            <a:pPr algn="just">
              <a:buFontTx/>
              <a:buNone/>
            </a:pPr>
            <a:endParaRPr lang="hu-HU" altLang="hu-HU" sz="11200" dirty="0" smtClean="0"/>
          </a:p>
          <a:p>
            <a:pPr algn="just">
              <a:buFontTx/>
              <a:buNone/>
            </a:pPr>
            <a:endParaRPr lang="hu-HU" sz="11200" dirty="0"/>
          </a:p>
          <a:p>
            <a:pPr marL="0" indent="0">
              <a:buNone/>
            </a:pPr>
            <a:endParaRPr lang="hu-HU" sz="11200" dirty="0" smtClean="0"/>
          </a:p>
          <a:p>
            <a:pPr marL="0" indent="0">
              <a:buNone/>
            </a:pPr>
            <a:endParaRPr lang="hu-HU" sz="112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31108"/>
            <a:ext cx="7991475" cy="4334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1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Szerződésmódosítás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79296" cy="44210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514350" indent="-514350" algn="just">
              <a:buFontTx/>
              <a:buAutoNum type="arabicPeriod"/>
              <a:defRPr/>
            </a:pPr>
            <a:r>
              <a:rPr lang="hu-HU" altLang="hu-HU" sz="11200" dirty="0" smtClean="0"/>
              <a:t>Új </a:t>
            </a:r>
            <a:r>
              <a:rPr lang="hu-HU" altLang="hu-HU" sz="11200" dirty="0"/>
              <a:t>közbeszerzési eljárás nélkül, </a:t>
            </a:r>
            <a:r>
              <a:rPr lang="hu-HU" altLang="hu-HU" sz="11200" u="sng" dirty="0"/>
              <a:t>ha az ellenérték növekedése </a:t>
            </a:r>
            <a:r>
              <a:rPr lang="hu-HU" altLang="hu-HU" sz="11200" dirty="0"/>
              <a:t>– vagy több módosítás esetén az összérték – </a:t>
            </a:r>
            <a:r>
              <a:rPr lang="hu-HU" altLang="hu-HU" sz="11200" u="sng" dirty="0"/>
              <a:t>nem éri el</a:t>
            </a:r>
            <a:r>
              <a:rPr lang="hu-HU" altLang="hu-HU" sz="11200" dirty="0" smtClean="0"/>
              <a:t>:</a:t>
            </a:r>
          </a:p>
          <a:p>
            <a:pPr marL="0" indent="0" algn="just">
              <a:buNone/>
              <a:defRPr/>
            </a:pPr>
            <a:endParaRPr lang="hu-HU" altLang="hu-HU" sz="11200" dirty="0"/>
          </a:p>
          <a:p>
            <a:pPr marL="0" indent="0" algn="just">
              <a:buFontTx/>
              <a:buNone/>
              <a:defRPr/>
            </a:pPr>
            <a:r>
              <a:rPr lang="hu-HU" altLang="hu-HU" sz="11200" dirty="0"/>
              <a:t> 	- az uniós értékhatárt elérő értékű eredeti 	szerződés esetén </a:t>
            </a:r>
            <a:r>
              <a:rPr lang="hu-HU" altLang="hu-HU" sz="11200" dirty="0" smtClean="0"/>
              <a:t>az </a:t>
            </a:r>
            <a:r>
              <a:rPr lang="hu-HU" altLang="hu-HU" sz="11200" dirty="0"/>
              <a:t>uniós értékhatárt,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11200" dirty="0"/>
              <a:t>	- szolgáltatás és árubeszerzés esetén a 	szerződés értékének </a:t>
            </a:r>
            <a:r>
              <a:rPr lang="hu-HU" altLang="hu-HU" sz="11200" dirty="0" smtClean="0"/>
              <a:t>	10</a:t>
            </a:r>
            <a:r>
              <a:rPr lang="hu-HU" altLang="hu-HU" sz="11200" dirty="0"/>
              <a:t>%-át, építési 	beruházás esetén 15%-</a:t>
            </a:r>
            <a:r>
              <a:rPr lang="hu-HU" altLang="hu-HU" sz="11200" dirty="0" smtClean="0"/>
              <a:t>át 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11200" dirty="0" smtClean="0"/>
              <a:t>+ a szerződés eredeti általános jellege nem változik meg és illeszkedik ahhoz.  </a:t>
            </a:r>
            <a:endParaRPr lang="hu-HU" altLang="hu-HU" sz="11200" dirty="0"/>
          </a:p>
          <a:p>
            <a:pPr marL="0" indent="0">
              <a:buNone/>
            </a:pPr>
            <a:endParaRPr lang="hu-HU" sz="8000" dirty="0" smtClean="0"/>
          </a:p>
          <a:p>
            <a:pPr marL="0" indent="0">
              <a:buNone/>
            </a:pPr>
            <a:endParaRPr lang="hu-HU" sz="8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4661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Szerződésmódosítás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579296" cy="42050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algn="just">
              <a:buFontTx/>
              <a:buNone/>
              <a:defRPr/>
            </a:pPr>
            <a:r>
              <a:rPr lang="hu-HU" altLang="hu-HU" sz="11200" dirty="0" smtClean="0"/>
              <a:t>2</a:t>
            </a:r>
            <a:r>
              <a:rPr lang="hu-HU" altLang="hu-HU" sz="11200" dirty="0"/>
              <a:t>. </a:t>
            </a:r>
          </a:p>
          <a:p>
            <a:pPr algn="just">
              <a:buFontTx/>
              <a:buChar char="-"/>
              <a:defRPr/>
            </a:pPr>
            <a:r>
              <a:rPr lang="hu-HU" altLang="hu-HU" sz="11200" dirty="0"/>
              <a:t>Szerződés előre meghatározott, megismerhető módon rögzíti a módosulás körét, tartalmát,</a:t>
            </a:r>
          </a:p>
          <a:p>
            <a:pPr algn="just">
              <a:buFontTx/>
              <a:buChar char="-"/>
              <a:defRPr/>
            </a:pPr>
            <a:r>
              <a:rPr lang="hu-HU" altLang="hu-HU" sz="11200" dirty="0"/>
              <a:t>kiegészítő építési beruházás, szolgáltatás megrendelés esetén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hu-HU" altLang="hu-HU" sz="11200" dirty="0"/>
              <a:t>műszakilag vagy gazdaságilag nem indokolt más szerződő partner,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hu-HU" altLang="hu-HU" sz="11200" dirty="0"/>
              <a:t>jelentős hátrány vagy költség,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hu-HU" altLang="hu-HU" sz="11200" dirty="0"/>
              <a:t>konjunktív feltételek (előre nem látható, általános jelleg nem változik, 50%).</a:t>
            </a:r>
          </a:p>
          <a:p>
            <a:pPr marL="0" indent="0">
              <a:buNone/>
            </a:pPr>
            <a:endParaRPr lang="hu-HU" sz="11200" dirty="0"/>
          </a:p>
          <a:p>
            <a:pPr marL="0" indent="0">
              <a:buNone/>
            </a:pPr>
            <a:endParaRPr lang="hu-HU" sz="11200" dirty="0" smtClean="0"/>
          </a:p>
          <a:p>
            <a:pPr marL="0" indent="0">
              <a:buNone/>
            </a:pPr>
            <a:endParaRPr lang="hu-HU" sz="112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28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Szerződésmódosítás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579296" cy="42050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algn="just">
              <a:buFontTx/>
              <a:buNone/>
            </a:pPr>
            <a:r>
              <a:rPr lang="hu-HU" altLang="hu-HU" sz="11200" dirty="0" smtClean="0"/>
              <a:t>3. Nem </a:t>
            </a:r>
            <a:r>
              <a:rPr lang="hu-HU" altLang="hu-HU" sz="11200" dirty="0"/>
              <a:t>lényeges </a:t>
            </a:r>
            <a:r>
              <a:rPr lang="hu-HU" altLang="hu-HU" sz="11200" dirty="0" smtClean="0"/>
              <a:t>a módosítás.</a:t>
            </a:r>
          </a:p>
          <a:p>
            <a:pPr algn="just">
              <a:buFontTx/>
              <a:buNone/>
            </a:pPr>
            <a:endParaRPr lang="hu-HU" altLang="hu-HU" sz="11200" dirty="0"/>
          </a:p>
          <a:p>
            <a:pPr algn="just">
              <a:buFontTx/>
              <a:buNone/>
            </a:pPr>
            <a:r>
              <a:rPr lang="hu-HU" altLang="hu-HU" sz="11200" dirty="0"/>
              <a:t>Lényeges módosítás: </a:t>
            </a:r>
          </a:p>
          <a:p>
            <a:pPr algn="just">
              <a:buFontTx/>
              <a:buChar char="-"/>
            </a:pPr>
            <a:r>
              <a:rPr lang="hu-HU" altLang="hu-HU" sz="11200" dirty="0"/>
              <a:t>más gazdasági szereplő </a:t>
            </a:r>
            <a:r>
              <a:rPr lang="hu-HU" altLang="hu-HU" sz="11200" dirty="0" smtClean="0"/>
              <a:t>részvételének, </a:t>
            </a:r>
            <a:r>
              <a:rPr lang="hu-HU" altLang="hu-HU" sz="11200" dirty="0"/>
              <a:t>más szereplő </a:t>
            </a:r>
            <a:r>
              <a:rPr lang="hu-HU" altLang="hu-HU" sz="11200" dirty="0" smtClean="0"/>
              <a:t>nyertességének lehetősége,</a:t>
            </a:r>
            <a:endParaRPr lang="hu-HU" altLang="hu-HU" sz="11200" dirty="0"/>
          </a:p>
          <a:p>
            <a:pPr algn="just">
              <a:buFontTx/>
              <a:buChar char="-"/>
            </a:pPr>
            <a:r>
              <a:rPr lang="hu-HU" altLang="hu-HU" sz="11200" dirty="0"/>
              <a:t>gazdasági egyensúly </a:t>
            </a:r>
            <a:r>
              <a:rPr lang="hu-HU" altLang="hu-HU" sz="11200" dirty="0" smtClean="0"/>
              <a:t>változik a </a:t>
            </a:r>
            <a:r>
              <a:rPr lang="hu-HU" altLang="hu-HU" sz="11200" dirty="0"/>
              <a:t>nyertes ajánlattevő javára,</a:t>
            </a:r>
          </a:p>
          <a:p>
            <a:pPr algn="just">
              <a:buFontTx/>
              <a:buChar char="-"/>
            </a:pPr>
            <a:r>
              <a:rPr lang="hu-HU" altLang="hu-HU" sz="11200" dirty="0"/>
              <a:t>jelentős új elem.</a:t>
            </a:r>
          </a:p>
          <a:p>
            <a:pPr marL="0" indent="0">
              <a:buNone/>
            </a:pPr>
            <a:endParaRPr lang="hu-HU" sz="11200" dirty="0"/>
          </a:p>
          <a:p>
            <a:pPr marL="0" indent="0">
              <a:buNone/>
            </a:pPr>
            <a:endParaRPr lang="hu-HU" sz="11200" dirty="0" smtClean="0"/>
          </a:p>
          <a:p>
            <a:pPr marL="0" indent="0">
              <a:buNone/>
            </a:pPr>
            <a:endParaRPr lang="hu-HU" sz="112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 flipH="1">
            <a:off x="9350816" y="5733255"/>
            <a:ext cx="45719" cy="7200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443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ke_kozponti_prezi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NKE_prezentacio_alap minta</Template>
  <TotalTime>1333</TotalTime>
  <Words>498</Words>
  <Application>Microsoft Office PowerPoint</Application>
  <PresentationFormat>Diavetítés a képernyőre (4:3 oldalarány)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nke_kozponti_prezi_template_final</vt:lpstr>
      <vt:lpstr>Egyéni tervezés</vt:lpstr>
      <vt:lpstr>Közbeszerzési Szakmai Napok </vt:lpstr>
      <vt:lpstr>Pótmunka, többletmunka</vt:lpstr>
      <vt:lpstr>Pótmunka, többletmunka</vt:lpstr>
      <vt:lpstr>Pótmunka, többletmunka</vt:lpstr>
      <vt:lpstr>Pótmunka, többletmunka</vt:lpstr>
      <vt:lpstr> Pótmunka, többletmunka</vt:lpstr>
      <vt:lpstr>Szerződésmódosítás</vt:lpstr>
      <vt:lpstr>Szerződésmódosítás</vt:lpstr>
      <vt:lpstr>Szerződésmódosítás</vt:lpstr>
      <vt:lpstr>Szerződésmódosítás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Horváth Mónika Magdolna</dc:creator>
  <cp:lastModifiedBy>Demkó Ivett dr.</cp:lastModifiedBy>
  <cp:revision>61</cp:revision>
  <dcterms:created xsi:type="dcterms:W3CDTF">2018-09-06T12:19:47Z</dcterms:created>
  <dcterms:modified xsi:type="dcterms:W3CDTF">2019-04-30T12:43:46Z</dcterms:modified>
</cp:coreProperties>
</file>